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62" r:id="rId4"/>
    <p:sldId id="263" r:id="rId5"/>
    <p:sldId id="258" r:id="rId6"/>
    <p:sldId id="269" r:id="rId7"/>
    <p:sldId id="270" r:id="rId8"/>
    <p:sldId id="271" r:id="rId9"/>
    <p:sldId id="272" r:id="rId10"/>
    <p:sldId id="259" r:id="rId11"/>
    <p:sldId id="260" r:id="rId12"/>
    <p:sldId id="261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23" autoAdjust="0"/>
  </p:normalViewPr>
  <p:slideViewPr>
    <p:cSldViewPr snapToGrid="0">
      <p:cViewPr varScale="1">
        <p:scale>
          <a:sx n="79" d="100"/>
          <a:sy n="79" d="100"/>
        </p:scale>
        <p:origin x="8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DA632033-FBAC-482D-B618-3074191632E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BB343325-A59B-421F-8857-B7477E4E6E9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434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43325-A59B-421F-8857-B7477E4E6E98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9977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F3F1-7E63-CD0B-FABA-BD61C9238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0B4C6-DE95-4C8C-77A2-C00B20CFD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D6B19-A4DA-403F-8F59-4DE7D67FF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3A4A8-B63B-33E9-CA7B-2A62AB853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F98DD-2541-331D-8CBF-E4CDDC266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2413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A652-CC93-E0CF-EF7E-56DAA898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208DE-16D8-B4A3-B4BD-DAA70EF56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98523-5B7F-A3B7-C97B-DBA83CB57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023F0-5BF6-0970-C00D-5BD6F3B4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19B77-B70C-8189-E128-F52D495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4142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371B0A-B3A2-B0E4-242F-B7CFBF70B6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5E7AA1-3BD7-2B8F-9F9C-919F5BE03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650D8-BD00-214A-AE00-84D5AF2B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F789D-9CDA-0B03-7081-EFEE851D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76EC7-C8B4-F468-46D3-DD18F000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27955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FD806-701D-1FC2-814C-D6165A39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381A-3160-0662-8DD0-41B0161E0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5B86-5AAF-792B-187E-0B67D3D0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02D0F-B0D9-3BC6-C884-96935CE5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030D6-20CD-4544-8527-34405CF00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71534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176A-406F-C4FC-1ACC-4F1EB5845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C8DC0-2972-62D0-4A86-79548FD5D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D3BE3-9B59-3DEE-6E1C-7DA6857B1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0638-82AF-BB44-EDBD-5FFF34FF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DC868-AC07-5246-FFA6-3C1AF2FC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5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AE17-50C6-7AF1-0ACD-871B053A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1BFF7-7BA1-189C-659B-97B878851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42C95-1E02-55B0-AAB9-EEEAE7872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1C732-AB50-7F34-835B-B9BFB353C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C04A6-1AC1-437F-2611-C7FE740DB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3ED9C-3425-14DF-9AE6-89E92300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613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E330-1CD6-995F-65D8-9FD8D57C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6E4A2-A7E1-7924-6E73-F08CFC94D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2A6B1-766E-8D39-F437-04C214E8C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90B737-7177-C04B-1CB9-2DE07C940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B77CB7-7682-7ABC-16F0-DDE4BD4AF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BFE83-2B3F-F68B-4025-04F6DB577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AFFF5-6C14-1152-EE9E-2B3D2644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791F35-E4AC-1BFE-EAE3-E2297BC6C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5050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24CCA-6FAE-8619-85F1-2E82954EA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640CE-8A61-89C7-1D48-F82AD77D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33E3C-A011-DC96-1D68-2812F335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5CD68-A620-324B-E821-D1E99523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431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5AB42C-31FE-5FD6-F0E3-505946702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8AF88-07CC-47AE-FEDC-3192837A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1AE0A-4784-EA93-E354-5E35A7659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591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9A77-5203-DBFD-EC58-86A589C99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7BDF5-F2AF-09DC-FA3A-D1B7D6AAE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79596A-BBA1-1B6D-0009-56A949292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64B4D-1B44-93AD-ABC5-84BFB0698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68801-2B3A-37E8-4A77-AD7047D3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8FD18-1A62-F6F1-9A09-203E3F420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8879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9FFAD-DBCE-AB5F-5C80-FD5BD5A5B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BEE1EA-C0E0-8A62-0893-6E044BEF7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86FC0-1753-3366-0E3C-3CAEFF6CC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9CED0-E0CA-E75B-313B-8574B0870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22A5D-4373-9266-21BE-3B454453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67EEC-40B0-CBE1-F96C-2E4985DD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21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5ECE13-DBEA-EC03-7E8E-1C556100D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A494C-1CEF-4068-8F52-06B7F04EC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E228E-24D0-5B5C-703A-E654B7CFAD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A41CCF-C2CA-43F9-9CAE-C547193E2E7B}" type="datetimeFigureOut">
              <a:rPr lang="he-IL" smtClean="0"/>
              <a:t>י"ב/תמוז/תשפ"ד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3CF92-131B-2ED7-95DC-FD3ED6A76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BDA77-8225-9F56-E794-5AE761BBAB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7281D0-D804-46B1-BC9C-1736F254783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3481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364457-9AE2-EF93-CC4B-12276FBCF7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8063" y="-45288"/>
            <a:ext cx="6775874" cy="1488333"/>
          </a:xfrm>
        </p:spPr>
        <p:txBody>
          <a:bodyPr>
            <a:normAutofit/>
          </a:bodyPr>
          <a:lstStyle/>
          <a:p>
            <a:pPr rtl="0"/>
            <a:r>
              <a:rPr lang="en-US" sz="3200" b="1" dirty="0">
                <a:solidFill>
                  <a:srgbClr val="0070C0"/>
                </a:solidFill>
              </a:rPr>
              <a:t>Course: Image Processing 31651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Assignment #13</a:t>
            </a:r>
            <a:br>
              <a:rPr lang="en-US" sz="3200" b="1" dirty="0">
                <a:solidFill>
                  <a:srgbClr val="0070C0"/>
                </a:solidFill>
              </a:rPr>
            </a:br>
            <a:r>
              <a:rPr lang="en-US" sz="3200" b="1" dirty="0">
                <a:solidFill>
                  <a:srgbClr val="0070C0"/>
                </a:solidFill>
              </a:rPr>
              <a:t>Synthetic Image Creation (Part 3)</a:t>
            </a:r>
            <a:endParaRPr lang="he-IL" sz="32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310BE6-3F81-9FB9-07A6-25E1FC274E98}"/>
              </a:ext>
            </a:extLst>
          </p:cNvPr>
          <p:cNvGraphicFramePr>
            <a:graphicFrameLocks noGrp="1"/>
          </p:cNvGraphicFramePr>
          <p:nvPr/>
        </p:nvGraphicFramePr>
        <p:xfrm>
          <a:off x="505839" y="1443045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DDD76-149D-5CD9-20D8-E0D7C8A1C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</a:t>
            </a:fld>
            <a:endParaRPr lang="he-IL" sz="1600" dirty="0"/>
          </a:p>
        </p:txBody>
      </p:sp>
      <p:pic>
        <p:nvPicPr>
          <p:cNvPr id="2" name="Picture 1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30125289-0874-E85E-63D6-B9B4F2C3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4" y="3236167"/>
            <a:ext cx="1642513" cy="1846851"/>
          </a:xfrm>
          <a:prstGeom prst="rect">
            <a:avLst/>
          </a:prstGeom>
        </p:spPr>
      </p:pic>
      <p:pic>
        <p:nvPicPr>
          <p:cNvPr id="7" name="Picture 6" descr="A person in a uniform&#10;&#10;Description automatically generated">
            <a:extLst>
              <a:ext uri="{FF2B5EF4-FFF2-40B4-BE49-F238E27FC236}">
                <a16:creationId xmlns:a16="http://schemas.microsoft.com/office/drawing/2014/main" id="{475EB80C-A92F-F3B4-12B8-2283C49E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26894"/>
            <a:ext cx="1462391" cy="2065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A24B95-E992-B8A2-C876-E5178DBDC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08295"/>
            <a:ext cx="1550593" cy="206573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ECA60B-3674-650A-5502-62E9FA037AB6}"/>
              </a:ext>
            </a:extLst>
          </p:cNvPr>
          <p:cNvGraphicFramePr>
            <a:graphicFrameLocks noGrp="1"/>
          </p:cNvGraphicFramePr>
          <p:nvPr/>
        </p:nvGraphicFramePr>
        <p:xfrm>
          <a:off x="505838" y="1443044"/>
          <a:ext cx="11373254" cy="5249585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5839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5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379">
                <a:tc>
                  <a:txBody>
                    <a:bodyPr/>
                    <a:lstStyle/>
                    <a:p>
                      <a:pPr algn="ctr" rtl="0"/>
                      <a:r>
                        <a:rPr lang="en-US" dirty="0"/>
                        <a:t>Photo of the student 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Shorten Name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ID (4 last digits)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983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shienfeld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1950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#1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1328">
                <a:tc>
                  <a:txBody>
                    <a:bodyPr/>
                    <a:lstStyle/>
                    <a:p>
                      <a:pPr algn="l" rtl="0"/>
                      <a:endParaRPr lang="en-US" dirty="0"/>
                    </a:p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pony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2210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#2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895">
                <a:tc>
                  <a:txBody>
                    <a:bodyPr/>
                    <a:lstStyle/>
                    <a:p>
                      <a:pPr algn="l" rtl="0"/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akimov</a:t>
                      </a:r>
                      <a:endParaRPr lang="he-IL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7939</a:t>
                      </a:r>
                      <a:endParaRPr lang="he-IL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dirty="0"/>
                        <a:t>Student #3</a:t>
                      </a:r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person standing on a stone wall with a bridge in the background&#10;&#10;Description automatically generated">
            <a:extLst>
              <a:ext uri="{FF2B5EF4-FFF2-40B4-BE49-F238E27FC236}">
                <a16:creationId xmlns:a16="http://schemas.microsoft.com/office/drawing/2014/main" id="{CF5CA309-35FB-8F7C-74FD-F7F0FF210E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6" t="15872" r="26900"/>
          <a:stretch/>
        </p:blipFill>
        <p:spPr>
          <a:xfrm>
            <a:off x="8260243" y="3236166"/>
            <a:ext cx="1642513" cy="1846851"/>
          </a:xfrm>
          <a:prstGeom prst="rect">
            <a:avLst/>
          </a:prstGeom>
        </p:spPr>
      </p:pic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EA6DD5D2-0039-7666-5028-9983FEBA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626893"/>
            <a:ext cx="1462391" cy="2065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FF34B2-5484-C4F2-4E38-483B3E34E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08294"/>
            <a:ext cx="1550593" cy="20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8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2672215-714F-B1DB-84BA-15A96BCE9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10</a:t>
            </a:fld>
            <a:endParaRPr lang="he-IL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8FAEC-5394-E09F-D7AA-583A36DEB0D2}"/>
              </a:ext>
            </a:extLst>
          </p:cNvPr>
          <p:cNvSpPr txBox="1">
            <a:spLocks/>
          </p:cNvSpPr>
          <p:nvPr/>
        </p:nvSpPr>
        <p:spPr>
          <a:xfrm>
            <a:off x="2468945" y="-108440"/>
            <a:ext cx="7254109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13.3 Code of the function “CreateTVtestImage” – </a:t>
            </a:r>
            <a:r>
              <a:rPr lang="en-US" sz="2400" b="1" u="sng" dirty="0">
                <a:solidFill>
                  <a:srgbClr val="FF0000"/>
                </a:solidFill>
              </a:rPr>
              <a:t>part 2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0415A-DF42-E8E8-F1F4-E029464F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795"/>
            <a:ext cx="12192000" cy="573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9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FD3C11-B25B-0052-3644-AE02848F476E}"/>
              </a:ext>
            </a:extLst>
          </p:cNvPr>
          <p:cNvSpPr txBox="1">
            <a:spLocks/>
          </p:cNvSpPr>
          <p:nvPr/>
        </p:nvSpPr>
        <p:spPr>
          <a:xfrm>
            <a:off x="2468945" y="-108440"/>
            <a:ext cx="7254109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13.3 Code of the function “CreateTVtestImage” – </a:t>
            </a:r>
            <a:r>
              <a:rPr lang="en-US" sz="2400" b="1" u="sng" dirty="0">
                <a:solidFill>
                  <a:srgbClr val="FF0000"/>
                </a:solidFill>
              </a:rPr>
              <a:t>part 3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D215B4E-BA43-E394-5120-6538F3A8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11</a:t>
            </a:fld>
            <a:endParaRPr lang="he-IL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FD01A-1FF9-846E-00CB-C3D96486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1" y="547687"/>
            <a:ext cx="97250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7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24A823D-2785-E67A-0A94-924C68F73E45}"/>
              </a:ext>
            </a:extLst>
          </p:cNvPr>
          <p:cNvSpPr txBox="1">
            <a:spLocks/>
          </p:cNvSpPr>
          <p:nvPr/>
        </p:nvSpPr>
        <p:spPr>
          <a:xfrm>
            <a:off x="2468945" y="-108440"/>
            <a:ext cx="7254109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13.3 Code of the function “CreateTVtestImage” – </a:t>
            </a:r>
            <a:r>
              <a:rPr lang="en-US" sz="2400" b="1" u="sng" dirty="0">
                <a:solidFill>
                  <a:srgbClr val="FF0000"/>
                </a:solidFill>
              </a:rPr>
              <a:t>part 4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D1B4A-FC83-18C5-0275-36666FFE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2505"/>
            <a:ext cx="958215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5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E3613B-332E-F46D-1797-706A949563B2}"/>
              </a:ext>
            </a:extLst>
          </p:cNvPr>
          <p:cNvSpPr txBox="1">
            <a:spLocks/>
          </p:cNvSpPr>
          <p:nvPr/>
        </p:nvSpPr>
        <p:spPr>
          <a:xfrm>
            <a:off x="3938762" y="0"/>
            <a:ext cx="4314475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13.4 Code of the main function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020A7-CBA7-69A7-B230-04998F9B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0613"/>
            <a:ext cx="7914293" cy="417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81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8EB5D3-5CAA-2644-2F25-E7FD4000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665"/>
            <a:ext cx="12192000" cy="428467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9ED220-5E78-52FA-78FD-E14705E3E5B4}"/>
              </a:ext>
            </a:extLst>
          </p:cNvPr>
          <p:cNvSpPr txBox="1">
            <a:spLocks/>
          </p:cNvSpPr>
          <p:nvPr/>
        </p:nvSpPr>
        <p:spPr>
          <a:xfrm>
            <a:off x="2762656" y="0"/>
            <a:ext cx="6196518" cy="80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(+) additional necessary functions – </a:t>
            </a:r>
            <a:r>
              <a:rPr lang="en-US" sz="2400" b="1" u="sng" dirty="0">
                <a:solidFill>
                  <a:srgbClr val="FF0000"/>
                </a:solidFill>
              </a:rPr>
              <a:t>part 1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949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22558B-60E6-5E2D-C61C-C5DB1D8E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4925"/>
            <a:ext cx="9848850" cy="55530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33E546-0402-9B86-991F-2377DA0EB733}"/>
              </a:ext>
            </a:extLst>
          </p:cNvPr>
          <p:cNvSpPr txBox="1">
            <a:spLocks/>
          </p:cNvSpPr>
          <p:nvPr/>
        </p:nvSpPr>
        <p:spPr>
          <a:xfrm>
            <a:off x="2762656" y="0"/>
            <a:ext cx="6196518" cy="466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(+) additional necessary functions – </a:t>
            </a:r>
            <a:r>
              <a:rPr lang="en-US" sz="2400" b="1" u="sng" dirty="0">
                <a:solidFill>
                  <a:srgbClr val="FF0000"/>
                </a:solidFill>
              </a:rPr>
              <a:t>part 2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61B674-6805-3C1A-B753-53461A5D50AC}"/>
              </a:ext>
            </a:extLst>
          </p:cNvPr>
          <p:cNvSpPr txBox="1"/>
          <p:nvPr/>
        </p:nvSpPr>
        <p:spPr>
          <a:xfrm>
            <a:off x="0" y="466927"/>
            <a:ext cx="1084634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Purpose: Validates whether a rectangular region defined by two points p1 and p2 lies within the image boundaries and checks if the area is unoccupied (= all pixels in the region have the value 255).</a:t>
            </a:r>
            <a:endParaRPr lang="he-IL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E7256-2B5C-AE3D-0C34-C0E449C0BF67}"/>
              </a:ext>
            </a:extLst>
          </p:cNvPr>
          <p:cNvSpPr txBox="1"/>
          <p:nvPr/>
        </p:nvSpPr>
        <p:spPr>
          <a:xfrm>
            <a:off x="7091464" y="3049622"/>
            <a:ext cx="4993532" cy="175432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takes two points p1 and p2, and a 2D array image with dimensions [NUMBER_OF_ROWS][NUMBER_OF_COLUMNS] as arguments.</a:t>
            </a:r>
          </a:p>
          <a:p>
            <a:r>
              <a:rPr lang="en-US" dirty="0"/>
              <a:t>It returns a boolean value indicating whether the region is valid and unoccupied.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6245EA-BEB6-135A-CF77-66FF954A4FC3}"/>
              </a:ext>
            </a:extLst>
          </p:cNvPr>
          <p:cNvSpPr txBox="1"/>
          <p:nvPr/>
        </p:nvSpPr>
        <p:spPr>
          <a:xfrm>
            <a:off x="6536986" y="4995615"/>
            <a:ext cx="5586919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checks if p1 is within the image boundaries. If any coordinate of p1 is out of bounds, it prints "Out of boundaries" and returns false.</a:t>
            </a:r>
          </a:p>
          <a:p>
            <a:r>
              <a:rPr lang="en-US" dirty="0"/>
              <a:t>If the points are within boundaries, it prints "Place in boundaries".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0928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FE6D9D-B4F3-E80F-0081-5CD3DC070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76" y="895085"/>
            <a:ext cx="8972550" cy="16097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0736521-B0D1-1E95-351F-CD0751C93722}"/>
              </a:ext>
            </a:extLst>
          </p:cNvPr>
          <p:cNvSpPr txBox="1">
            <a:spLocks/>
          </p:cNvSpPr>
          <p:nvPr/>
        </p:nvSpPr>
        <p:spPr>
          <a:xfrm>
            <a:off x="2762656" y="0"/>
            <a:ext cx="6196518" cy="80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(+) additional necessary functions – </a:t>
            </a:r>
            <a:r>
              <a:rPr lang="en-US" sz="2400" b="1" u="sng" dirty="0">
                <a:solidFill>
                  <a:srgbClr val="FF0000"/>
                </a:solidFill>
              </a:rPr>
              <a:t>part 3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41B007-F613-AAA8-3129-EEB866F3F3E8}"/>
              </a:ext>
            </a:extLst>
          </p:cNvPr>
          <p:cNvSpPr txBox="1"/>
          <p:nvPr/>
        </p:nvSpPr>
        <p:spPr>
          <a:xfrm>
            <a:off x="19250" y="2821978"/>
            <a:ext cx="8972551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takes a 2D array image with dimensions [NUMBER_OF_ROWS][NUMBER_OF_COLUMNS] and an integer </a:t>
            </a:r>
            <a:r>
              <a:rPr lang="en-US" dirty="0" err="1"/>
              <a:t>gray_level</a:t>
            </a:r>
            <a:r>
              <a:rPr lang="en-US" dirty="0"/>
              <a:t> as arguments.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64E91-E49B-4DDB-3169-71FEB97A8447}"/>
              </a:ext>
            </a:extLst>
          </p:cNvPr>
          <p:cNvSpPr txBox="1"/>
          <p:nvPr/>
        </p:nvSpPr>
        <p:spPr>
          <a:xfrm>
            <a:off x="19250" y="4425943"/>
            <a:ext cx="8972549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uses two nested for loops to iterate through each pixel in the image.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527C5B-8CCE-933F-6A54-B9E0326CCFE5}"/>
              </a:ext>
            </a:extLst>
          </p:cNvPr>
          <p:cNvSpPr txBox="1"/>
          <p:nvPr/>
        </p:nvSpPr>
        <p:spPr>
          <a:xfrm>
            <a:off x="1206230" y="5177033"/>
            <a:ext cx="901105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Within the inner loop, each pixel at position [row][col] is set to the specified gray_level.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E81324-2879-CC4E-B8CC-312EB19667DF}"/>
              </a:ext>
            </a:extLst>
          </p:cNvPr>
          <p:cNvSpPr txBox="1"/>
          <p:nvPr/>
        </p:nvSpPr>
        <p:spPr>
          <a:xfrm>
            <a:off x="1172183" y="6482124"/>
            <a:ext cx="9847633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This effectively fills the entire image with the same gray level, creating a uniform gray background.</a:t>
            </a:r>
            <a:endParaRPr lang="he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5F8382-A5B3-1B0B-1234-3F20D1671FFF}"/>
              </a:ext>
            </a:extLst>
          </p:cNvPr>
          <p:cNvCxnSpPr>
            <a:cxnSpLocks/>
          </p:cNvCxnSpPr>
          <p:nvPr/>
        </p:nvCxnSpPr>
        <p:spPr>
          <a:xfrm flipH="1">
            <a:off x="4699269" y="3468309"/>
            <a:ext cx="1" cy="95763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row: Bent 16">
            <a:extLst>
              <a:ext uri="{FF2B5EF4-FFF2-40B4-BE49-F238E27FC236}">
                <a16:creationId xmlns:a16="http://schemas.microsoft.com/office/drawing/2014/main" id="{49CA1E0F-9997-D4DE-8803-DCF46D504F34}"/>
              </a:ext>
            </a:extLst>
          </p:cNvPr>
          <p:cNvSpPr/>
          <p:nvPr/>
        </p:nvSpPr>
        <p:spPr>
          <a:xfrm rot="10800000" flipH="1">
            <a:off x="184825" y="4853867"/>
            <a:ext cx="963037" cy="646331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F2100805-6E45-197E-B1AD-C92A18B96E0D}"/>
              </a:ext>
            </a:extLst>
          </p:cNvPr>
          <p:cNvSpPr/>
          <p:nvPr/>
        </p:nvSpPr>
        <p:spPr>
          <a:xfrm rot="5400000">
            <a:off x="4245007" y="5675153"/>
            <a:ext cx="908525" cy="690522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204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B80248-F2B2-4F3F-CEF2-0E8743E371AB}"/>
              </a:ext>
            </a:extLst>
          </p:cNvPr>
          <p:cNvSpPr txBox="1">
            <a:spLocks/>
          </p:cNvSpPr>
          <p:nvPr/>
        </p:nvSpPr>
        <p:spPr>
          <a:xfrm>
            <a:off x="2995178" y="0"/>
            <a:ext cx="5963995" cy="807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13.5 What did we learned?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3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135C808-C4A2-A529-B291-C1DAC627D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1261" y="9262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2</a:t>
            </a:fld>
            <a:endParaRPr lang="he-IL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F18421-37E7-07EC-DF1A-8EFEA7D96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1640"/>
            <a:ext cx="5098797" cy="47470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BBC71E7-E443-1EA5-6E49-DB88B1C82B7A}"/>
              </a:ext>
            </a:extLst>
          </p:cNvPr>
          <p:cNvSpPr/>
          <p:nvPr/>
        </p:nvSpPr>
        <p:spPr>
          <a:xfrm>
            <a:off x="1537720" y="1420725"/>
            <a:ext cx="1789140" cy="5593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original TV Test image </a:t>
            </a:r>
            <a:endParaRPr lang="he-IL" dirty="0"/>
          </a:p>
        </p:txBody>
      </p:sp>
      <p:pic>
        <p:nvPicPr>
          <p:cNvPr id="13" name="Picture 12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B54B8CA7-CCFB-0E0B-E13A-288C71F96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610" y="2631332"/>
            <a:ext cx="5635557" cy="42266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0C1BA9-CC3A-57CE-86D1-7CC9E327894A}"/>
              </a:ext>
            </a:extLst>
          </p:cNvPr>
          <p:cNvSpPr/>
          <p:nvPr/>
        </p:nvSpPr>
        <p:spPr>
          <a:xfrm>
            <a:off x="8344710" y="1857984"/>
            <a:ext cx="2423809" cy="6283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/>
              <a:t>our resulted image “grayImage13.bmp”</a:t>
            </a:r>
            <a:endParaRPr lang="he-IL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6742514-0D3D-5A91-EEF6-F63DF42CA155}"/>
              </a:ext>
            </a:extLst>
          </p:cNvPr>
          <p:cNvSpPr txBox="1">
            <a:spLocks/>
          </p:cNvSpPr>
          <p:nvPr/>
        </p:nvSpPr>
        <p:spPr>
          <a:xfrm>
            <a:off x="651753" y="9262"/>
            <a:ext cx="10888493" cy="559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13.1 original TV Test image and our resulted image “grayImage13.bmp”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C86D934-BBE4-EEEA-56B7-46FB7A16CCEC}"/>
              </a:ext>
            </a:extLst>
          </p:cNvPr>
          <p:cNvSpPr/>
          <p:nvPr/>
        </p:nvSpPr>
        <p:spPr>
          <a:xfrm>
            <a:off x="5408579" y="4292330"/>
            <a:ext cx="953310" cy="90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B981E3-68BE-5C4C-5B80-E09ED032E117}"/>
              </a:ext>
            </a:extLst>
          </p:cNvPr>
          <p:cNvSpPr/>
          <p:nvPr/>
        </p:nvSpPr>
        <p:spPr>
          <a:xfrm>
            <a:off x="4007796" y="568603"/>
            <a:ext cx="7373566" cy="10923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We know that the code that created the resulted image is not as the lecturer asked for. After consulting with the lecturer – he asked us to write that notation down in the presentation and in the mail!</a:t>
            </a:r>
            <a:endParaRPr lang="he-IL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16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A53EA92-2201-1866-543D-D7756B0EEE06}"/>
              </a:ext>
            </a:extLst>
          </p:cNvPr>
          <p:cNvSpPr txBox="1">
            <a:spLocks/>
          </p:cNvSpPr>
          <p:nvPr/>
        </p:nvSpPr>
        <p:spPr>
          <a:xfrm>
            <a:off x="1266217" y="243191"/>
            <a:ext cx="9659566" cy="787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13.2 Relevant Profiles (of both relevant images)  </a:t>
            </a:r>
            <a:br>
              <a:rPr lang="en-US" sz="2400" b="1" u="sng" dirty="0">
                <a:solidFill>
                  <a:srgbClr val="0070C0"/>
                </a:solidFill>
              </a:rPr>
            </a:br>
            <a:r>
              <a:rPr lang="en-US" sz="2400" b="1" u="sng" dirty="0">
                <a:solidFill>
                  <a:srgbClr val="0070C0"/>
                </a:solidFill>
              </a:rPr>
              <a:t>(to prove that image “grayImage13.bmp” was created as required) – </a:t>
            </a:r>
            <a:r>
              <a:rPr lang="en-US" sz="2400" b="1" u="sng" dirty="0">
                <a:solidFill>
                  <a:srgbClr val="FF0000"/>
                </a:solidFill>
              </a:rPr>
              <a:t>part 1</a:t>
            </a:r>
          </a:p>
          <a:p>
            <a:pPr algn="ctr"/>
            <a:endParaRPr lang="he-IL" sz="2400" b="1" u="sng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5B34F-395A-97D5-FBA1-ECE459A4E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539"/>
            <a:ext cx="4844374" cy="45102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A3E8FD-5512-9881-5147-FDD85D3697AC}"/>
              </a:ext>
            </a:extLst>
          </p:cNvPr>
          <p:cNvSpPr/>
          <p:nvPr/>
        </p:nvSpPr>
        <p:spPr>
          <a:xfrm>
            <a:off x="1401533" y="1149569"/>
            <a:ext cx="1536970" cy="393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original</a:t>
            </a:r>
            <a:endParaRPr lang="he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36D702-26FF-96E3-3482-8C7839AE9BAC}"/>
              </a:ext>
            </a:extLst>
          </p:cNvPr>
          <p:cNvSpPr/>
          <p:nvPr/>
        </p:nvSpPr>
        <p:spPr>
          <a:xfrm>
            <a:off x="5924145" y="953311"/>
            <a:ext cx="1731523" cy="2537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Row view</a:t>
            </a:r>
            <a:endParaRPr lang="he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023CC-8DA0-1A88-5837-9FECF8FD2D4D}"/>
              </a:ext>
            </a:extLst>
          </p:cNvPr>
          <p:cNvSpPr/>
          <p:nvPr/>
        </p:nvSpPr>
        <p:spPr>
          <a:xfrm>
            <a:off x="9481225" y="836585"/>
            <a:ext cx="1731523" cy="2537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column view</a:t>
            </a:r>
            <a:endParaRPr lang="he-IL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6A101D-64BB-12A5-59B4-2ADF3977C3EA}"/>
              </a:ext>
            </a:extLst>
          </p:cNvPr>
          <p:cNvGrpSpPr/>
          <p:nvPr/>
        </p:nvGrpSpPr>
        <p:grpSpPr>
          <a:xfrm>
            <a:off x="5004376" y="2644504"/>
            <a:ext cx="3095932" cy="4213496"/>
            <a:chOff x="8963533" y="1113107"/>
            <a:chExt cx="3095932" cy="4213496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5F4D928-1068-38C0-F06A-4A18EA28B4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634281" y="1434120"/>
              <a:ext cx="310981" cy="1234387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E61A3C4-FDBC-0F11-73CC-63A8F86F1D59}"/>
                </a:ext>
              </a:extLst>
            </p:cNvPr>
            <p:cNvSpPr/>
            <p:nvPr/>
          </p:nvSpPr>
          <p:spPr>
            <a:xfrm>
              <a:off x="11034818" y="1113107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0D0FE4-8CCB-18DF-A200-74A712A039D3}"/>
                </a:ext>
              </a:extLst>
            </p:cNvPr>
            <p:cNvSpPr/>
            <p:nvPr/>
          </p:nvSpPr>
          <p:spPr>
            <a:xfrm>
              <a:off x="8963533" y="5005590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AF82E42-AFC4-B522-0630-655558B634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91750" y="4089771"/>
              <a:ext cx="424371" cy="91581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A9CCF8-BF89-C777-5805-B019851E4C05}"/>
                </a:ext>
              </a:extLst>
            </p:cNvPr>
            <p:cNvSpPr/>
            <p:nvPr/>
          </p:nvSpPr>
          <p:spPr>
            <a:xfrm>
              <a:off x="10734676" y="3254699"/>
              <a:ext cx="262645" cy="835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1C7E39-EE96-3D63-0E3F-B0CEF3682A83}"/>
                </a:ext>
              </a:extLst>
            </p:cNvPr>
            <p:cNvSpPr/>
            <p:nvPr/>
          </p:nvSpPr>
          <p:spPr>
            <a:xfrm>
              <a:off x="11284497" y="2668507"/>
              <a:ext cx="262645" cy="586192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2932491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6C23B95A-93DF-EC1B-DF03-7B7566861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8116"/>
            <a:ext cx="5752290" cy="43142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95A7D72-1E33-86F1-CADA-6C7AD1A26E65}"/>
              </a:ext>
            </a:extLst>
          </p:cNvPr>
          <p:cNvSpPr txBox="1">
            <a:spLocks/>
          </p:cNvSpPr>
          <p:nvPr/>
        </p:nvSpPr>
        <p:spPr>
          <a:xfrm>
            <a:off x="1266217" y="135183"/>
            <a:ext cx="9659566" cy="787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13.2 Relevant Profiles (of both relevant images)  </a:t>
            </a:r>
            <a:br>
              <a:rPr lang="en-US" sz="2400" b="1" u="sng" dirty="0">
                <a:solidFill>
                  <a:srgbClr val="0070C0"/>
                </a:solidFill>
              </a:rPr>
            </a:br>
            <a:r>
              <a:rPr lang="en-US" sz="2400" b="1" u="sng" dirty="0">
                <a:solidFill>
                  <a:srgbClr val="0070C0"/>
                </a:solidFill>
              </a:rPr>
              <a:t>(to prove that image “grayImage13.bmp” was created as required) – </a:t>
            </a:r>
            <a:r>
              <a:rPr lang="en-US" sz="2400" b="1" u="sng" dirty="0">
                <a:solidFill>
                  <a:srgbClr val="FF0000"/>
                </a:solidFill>
              </a:rPr>
              <a:t>part 2</a:t>
            </a:r>
          </a:p>
          <a:p>
            <a:pPr algn="ctr"/>
            <a:endParaRPr lang="he-IL" sz="2400" b="1" u="sng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8DF21E-BEB3-5B1A-A917-CE3F247095D7}"/>
              </a:ext>
            </a:extLst>
          </p:cNvPr>
          <p:cNvSpPr/>
          <p:nvPr/>
        </p:nvSpPr>
        <p:spPr>
          <a:xfrm>
            <a:off x="2470825" y="902442"/>
            <a:ext cx="853541" cy="3256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new</a:t>
            </a:r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476AA-8D3A-0BAD-3990-3A4E34BE4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62"/>
          <a:stretch/>
        </p:blipFill>
        <p:spPr>
          <a:xfrm>
            <a:off x="5752290" y="778820"/>
            <a:ext cx="6414378" cy="1835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BEA563-DCA5-9F74-7118-F7D1BF384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112"/>
          <a:stretch/>
        </p:blipFill>
        <p:spPr>
          <a:xfrm>
            <a:off x="6046754" y="2677638"/>
            <a:ext cx="6145246" cy="2219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18346E-9FAE-7233-B7F8-6D842D4DD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681" y="4863234"/>
            <a:ext cx="1852916" cy="199476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803EAD-5096-C81B-9BE7-6930B6FF5929}"/>
              </a:ext>
            </a:extLst>
          </p:cNvPr>
          <p:cNvSpPr/>
          <p:nvPr/>
        </p:nvSpPr>
        <p:spPr>
          <a:xfrm>
            <a:off x="6269681" y="902443"/>
            <a:ext cx="2153055" cy="379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Row (left and right)</a:t>
            </a:r>
            <a:endParaRPr lang="he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B74038-D1E0-BB73-BE98-521EF3E10C96}"/>
              </a:ext>
            </a:extLst>
          </p:cNvPr>
          <p:cNvSpPr/>
          <p:nvPr/>
        </p:nvSpPr>
        <p:spPr>
          <a:xfrm>
            <a:off x="9746365" y="4474129"/>
            <a:ext cx="2445635" cy="3891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Column (up and down)</a:t>
            </a:r>
            <a:endParaRPr lang="he-IL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2B3CEC-D033-A31A-473D-243D3D92C035}"/>
              </a:ext>
            </a:extLst>
          </p:cNvPr>
          <p:cNvGrpSpPr/>
          <p:nvPr/>
        </p:nvGrpSpPr>
        <p:grpSpPr>
          <a:xfrm>
            <a:off x="4229254" y="5124742"/>
            <a:ext cx="5422161" cy="1535564"/>
            <a:chOff x="8166122" y="2714713"/>
            <a:chExt cx="5422161" cy="153556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B2FC57-BCFD-D143-8589-4D3C6D3A5B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33921" y="3282365"/>
              <a:ext cx="1042935" cy="5057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38D4E1E-642E-3CEF-A2D5-9ACADF9E3F60}"/>
                </a:ext>
              </a:extLst>
            </p:cNvPr>
            <p:cNvSpPr/>
            <p:nvPr/>
          </p:nvSpPr>
          <p:spPr>
            <a:xfrm>
              <a:off x="12563636" y="3147144"/>
              <a:ext cx="1024647" cy="321013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location</a:t>
              </a:r>
              <a:endParaRPr lang="he-IL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CAD236-30AA-E30D-83A4-226181B7814F}"/>
                </a:ext>
              </a:extLst>
            </p:cNvPr>
            <p:cNvSpPr/>
            <p:nvPr/>
          </p:nvSpPr>
          <p:spPr>
            <a:xfrm>
              <a:off x="8166122" y="3929264"/>
              <a:ext cx="1331576" cy="32101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RGB values</a:t>
              </a:r>
              <a:endParaRPr lang="he-IL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500A84E-69D5-1046-40D0-D40E591743D6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9497698" y="4089771"/>
              <a:ext cx="127447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F63EAA2-6819-FE4C-671D-ACB103E797CA}"/>
                </a:ext>
              </a:extLst>
            </p:cNvPr>
            <p:cNvSpPr/>
            <p:nvPr/>
          </p:nvSpPr>
          <p:spPr>
            <a:xfrm>
              <a:off x="10772172" y="3254699"/>
              <a:ext cx="262645" cy="83507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B0A41BB-7DCC-01D8-CCBA-C50AA8CE3C4E}"/>
                </a:ext>
              </a:extLst>
            </p:cNvPr>
            <p:cNvSpPr/>
            <p:nvPr/>
          </p:nvSpPr>
          <p:spPr>
            <a:xfrm>
              <a:off x="11203840" y="2714713"/>
              <a:ext cx="262645" cy="586192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4198114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0C0166-C281-F20C-3B50-13B765173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8227"/>
            <a:ext cx="7850221" cy="59298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00B2E8-2701-0889-91E8-D24222C8E4BF}"/>
              </a:ext>
            </a:extLst>
          </p:cNvPr>
          <p:cNvSpPr txBox="1">
            <a:spLocks/>
          </p:cNvSpPr>
          <p:nvPr/>
        </p:nvSpPr>
        <p:spPr>
          <a:xfrm>
            <a:off x="2468945" y="-108440"/>
            <a:ext cx="7254109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13.3 Code of the function “CreateTVtestImage” – </a:t>
            </a:r>
            <a:r>
              <a:rPr lang="en-US" sz="2400" b="1" u="sng" dirty="0">
                <a:solidFill>
                  <a:srgbClr val="FF0000"/>
                </a:solidFill>
              </a:rPr>
              <a:t>part 1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B03736-6DE0-8D95-3735-99EDC8A89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79094" y="6492875"/>
            <a:ext cx="312906" cy="365125"/>
          </a:xfrm>
        </p:spPr>
        <p:txBody>
          <a:bodyPr/>
          <a:lstStyle/>
          <a:p>
            <a:fld id="{1E5BF412-EFCF-4C51-A2DF-B419076696E3}" type="slidenum">
              <a:rPr lang="he-IL" sz="1600" smtClean="0"/>
              <a:t>5</a:t>
            </a:fld>
            <a:endParaRPr lang="he-IL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779EDA-8906-B78C-7641-81DDAC5D582E}"/>
              </a:ext>
            </a:extLst>
          </p:cNvPr>
          <p:cNvSpPr/>
          <p:nvPr/>
        </p:nvSpPr>
        <p:spPr>
          <a:xfrm>
            <a:off x="8404698" y="1605063"/>
            <a:ext cx="3686784" cy="20136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In the </a:t>
            </a:r>
            <a:r>
              <a:rPr lang="en-US" b="1" dirty="0"/>
              <a:t>CreateTVtestImage</a:t>
            </a:r>
            <a:r>
              <a:rPr lang="en-US" dirty="0"/>
              <a:t> function – there are 3 major components to be created:</a:t>
            </a:r>
          </a:p>
          <a:p>
            <a:pPr marL="342900" indent="-342900">
              <a:buAutoNum type="arabicParenR"/>
            </a:pPr>
            <a:r>
              <a:rPr lang="en-US" dirty="0"/>
              <a:t>Initialization</a:t>
            </a:r>
          </a:p>
          <a:p>
            <a:pPr marL="342900" indent="-342900">
              <a:buAutoNum type="arabicParenR"/>
            </a:pPr>
            <a:r>
              <a:rPr lang="en-US" dirty="0"/>
              <a:t>Central Circular Pattern</a:t>
            </a:r>
          </a:p>
          <a:p>
            <a:pPr marL="342900" indent="-342900">
              <a:buAutoNum type="arabicParenR"/>
            </a:pPr>
            <a:r>
              <a:rPr lang="en-US" dirty="0"/>
              <a:t>Grayscale Blocks</a:t>
            </a:r>
          </a:p>
          <a:p>
            <a:pPr marL="342900" indent="-342900">
              <a:buAutoNum type="arabicParenR"/>
            </a:pPr>
            <a:endParaRPr lang="he-IL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74E8AEE0-B0F0-2E61-464C-D25D3F7B59B4}"/>
              </a:ext>
            </a:extLst>
          </p:cNvPr>
          <p:cNvSpPr/>
          <p:nvPr/>
        </p:nvSpPr>
        <p:spPr>
          <a:xfrm>
            <a:off x="10155677" y="3618688"/>
            <a:ext cx="437744" cy="9533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B13DDD-B8A8-4243-06F7-3220F007D64C}"/>
              </a:ext>
            </a:extLst>
          </p:cNvPr>
          <p:cNvSpPr/>
          <p:nvPr/>
        </p:nvSpPr>
        <p:spPr>
          <a:xfrm>
            <a:off x="9328826" y="4572000"/>
            <a:ext cx="2169268" cy="7587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Each will be explained deeper in the 2 next slides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0421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DB4D7B-A108-6966-33B8-EF7B5C9209BD}"/>
              </a:ext>
            </a:extLst>
          </p:cNvPr>
          <p:cNvSpPr txBox="1"/>
          <p:nvPr/>
        </p:nvSpPr>
        <p:spPr>
          <a:xfrm>
            <a:off x="1412942" y="1455271"/>
            <a:ext cx="9987876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function starts by calling </a:t>
            </a:r>
            <a:r>
              <a:rPr lang="en-US" b="1" dirty="0"/>
              <a:t>InitializeImage(img, 128) </a:t>
            </a:r>
            <a:r>
              <a:rPr lang="en-US" dirty="0"/>
              <a:t>to set all pixels to a </a:t>
            </a:r>
            <a:r>
              <a:rPr lang="en-US" u="sng" dirty="0"/>
              <a:t>medium</a:t>
            </a:r>
            <a:r>
              <a:rPr lang="en-US" dirty="0"/>
              <a:t> gray value (128).</a:t>
            </a:r>
            <a:endParaRPr lang="he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53674-663A-A04C-6B08-8200F4081651}"/>
              </a:ext>
            </a:extLst>
          </p:cNvPr>
          <p:cNvSpPr txBox="1"/>
          <p:nvPr/>
        </p:nvSpPr>
        <p:spPr>
          <a:xfrm>
            <a:off x="1412942" y="2021787"/>
            <a:ext cx="8421720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CreateTVtestImage function initializes an image with a gray background.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68A64-DCD0-A330-1C60-6E90BF60D781}"/>
              </a:ext>
            </a:extLst>
          </p:cNvPr>
          <p:cNvSpPr txBox="1"/>
          <p:nvPr/>
        </p:nvSpPr>
        <p:spPr>
          <a:xfrm>
            <a:off x="1412942" y="3680413"/>
            <a:ext cx="9987876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The center of the image is calculated, and a circular pattern is drawn using a sine function to create a smooth transition of colors.</a:t>
            </a:r>
            <a:endParaRPr lang="he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E0B8B3-DB8C-EEFE-D9AD-F3578E265A16}"/>
              </a:ext>
            </a:extLst>
          </p:cNvPr>
          <p:cNvSpPr txBox="1"/>
          <p:nvPr/>
        </p:nvSpPr>
        <p:spPr>
          <a:xfrm>
            <a:off x="1412942" y="4498249"/>
            <a:ext cx="10075424" cy="36933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 loop runs through angles from 0 to 360 degrees in small increments (0.05 degrees).</a:t>
            </a:r>
            <a:endParaRPr lang="he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CD10E-369E-6C4A-A5BB-9AF98D9A3F68}"/>
              </a:ext>
            </a:extLst>
          </p:cNvPr>
          <p:cNvSpPr txBox="1"/>
          <p:nvPr/>
        </p:nvSpPr>
        <p:spPr>
          <a:xfrm>
            <a:off x="1412942" y="5039086"/>
            <a:ext cx="1007542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For each angle, the sine function is used to determine the color intensity.</a:t>
            </a:r>
            <a:endParaRPr lang="he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69D79-1C3D-8504-73F2-B28A485AD1D6}"/>
              </a:ext>
            </a:extLst>
          </p:cNvPr>
          <p:cNvSpPr txBox="1"/>
          <p:nvPr/>
        </p:nvSpPr>
        <p:spPr>
          <a:xfrm>
            <a:off x="1412942" y="5605602"/>
            <a:ext cx="10075424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Two nested loops draw circles: one for the full radius and one for a smaller radius (1/8th of the full radius) to create alternating black and white segments.</a:t>
            </a:r>
            <a:endParaRPr lang="he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FCE05C-9996-A3DA-90D2-0B3A023E7F40}"/>
              </a:ext>
            </a:extLst>
          </p:cNvPr>
          <p:cNvSpPr txBox="1"/>
          <p:nvPr/>
        </p:nvSpPr>
        <p:spPr>
          <a:xfrm>
            <a:off x="1023835" y="3113897"/>
            <a:ext cx="2925595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/>
              <a:t>Central Circular Pattern</a:t>
            </a:r>
            <a:r>
              <a:rPr lang="en-US" dirty="0"/>
              <a:t>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FF987F-4EB1-9227-0A6F-4A9648224782}"/>
              </a:ext>
            </a:extLst>
          </p:cNvPr>
          <p:cNvSpPr txBox="1"/>
          <p:nvPr/>
        </p:nvSpPr>
        <p:spPr>
          <a:xfrm>
            <a:off x="1023835" y="888755"/>
            <a:ext cx="1690182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Initialization:</a:t>
            </a:r>
          </a:p>
        </p:txBody>
      </p:sp>
      <p:pic>
        <p:nvPicPr>
          <p:cNvPr id="21" name="Graphic 20" descr="Badge 1 outline">
            <a:extLst>
              <a:ext uri="{FF2B5EF4-FFF2-40B4-BE49-F238E27FC236}">
                <a16:creationId xmlns:a16="http://schemas.microsoft.com/office/drawing/2014/main" id="{CC02C030-7414-F416-282E-63F6B9AB8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20" y="1367508"/>
            <a:ext cx="596630" cy="596630"/>
          </a:xfrm>
          <a:prstGeom prst="rect">
            <a:avLst/>
          </a:prstGeom>
        </p:spPr>
      </p:pic>
      <p:pic>
        <p:nvPicPr>
          <p:cNvPr id="23" name="Graphic 22" descr="Badge outline">
            <a:extLst>
              <a:ext uri="{FF2B5EF4-FFF2-40B4-BE49-F238E27FC236}">
                <a16:creationId xmlns:a16="http://schemas.microsoft.com/office/drawing/2014/main" id="{4BFF3D5A-293B-8868-7AB3-19D4CF839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520" y="1913472"/>
            <a:ext cx="596630" cy="596630"/>
          </a:xfrm>
          <a:prstGeom prst="rect">
            <a:avLst/>
          </a:prstGeom>
        </p:spPr>
      </p:pic>
      <p:pic>
        <p:nvPicPr>
          <p:cNvPr id="24" name="Graphic 23" descr="Badge 1 outline">
            <a:extLst>
              <a:ext uri="{FF2B5EF4-FFF2-40B4-BE49-F238E27FC236}">
                <a16:creationId xmlns:a16="http://schemas.microsoft.com/office/drawing/2014/main" id="{C7A815B1-CFB4-97CC-BF2F-B22E7C24D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520" y="3748931"/>
            <a:ext cx="596630" cy="596630"/>
          </a:xfrm>
          <a:prstGeom prst="rect">
            <a:avLst/>
          </a:prstGeom>
        </p:spPr>
      </p:pic>
      <p:pic>
        <p:nvPicPr>
          <p:cNvPr id="25" name="Graphic 24" descr="Badge outline">
            <a:extLst>
              <a:ext uri="{FF2B5EF4-FFF2-40B4-BE49-F238E27FC236}">
                <a16:creationId xmlns:a16="http://schemas.microsoft.com/office/drawing/2014/main" id="{8837B484-D2B1-6B37-0645-1EB9FD45E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520" y="4398011"/>
            <a:ext cx="596630" cy="596630"/>
          </a:xfrm>
          <a:prstGeom prst="rect">
            <a:avLst/>
          </a:prstGeom>
        </p:spPr>
      </p:pic>
      <p:pic>
        <p:nvPicPr>
          <p:cNvPr id="27" name="Graphic 26" descr="Badge 3 outline">
            <a:extLst>
              <a:ext uri="{FF2B5EF4-FFF2-40B4-BE49-F238E27FC236}">
                <a16:creationId xmlns:a16="http://schemas.microsoft.com/office/drawing/2014/main" id="{05FF4CF4-844C-A4AB-7A98-DD2704645A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520" y="4994641"/>
            <a:ext cx="596630" cy="596630"/>
          </a:xfrm>
          <a:prstGeom prst="rect">
            <a:avLst/>
          </a:prstGeom>
        </p:spPr>
      </p:pic>
      <p:pic>
        <p:nvPicPr>
          <p:cNvPr id="29" name="Graphic 28" descr="Badge 4 outline">
            <a:extLst>
              <a:ext uri="{FF2B5EF4-FFF2-40B4-BE49-F238E27FC236}">
                <a16:creationId xmlns:a16="http://schemas.microsoft.com/office/drawing/2014/main" id="{C141D0A1-673D-B516-917F-E60D7B0549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5819" y="5605602"/>
            <a:ext cx="646331" cy="646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BA8C0D-AE2F-12E0-C529-ECB2DD146186}"/>
              </a:ext>
            </a:extLst>
          </p:cNvPr>
          <p:cNvSpPr txBox="1">
            <a:spLocks/>
          </p:cNvSpPr>
          <p:nvPr/>
        </p:nvSpPr>
        <p:spPr>
          <a:xfrm>
            <a:off x="1996747" y="0"/>
            <a:ext cx="7254109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13.3 Code of the function “CreateTVtestImage” – </a:t>
            </a:r>
            <a:r>
              <a:rPr lang="en-US" sz="2400" b="1" u="sng" dirty="0">
                <a:solidFill>
                  <a:srgbClr val="FF0000"/>
                </a:solidFill>
              </a:rPr>
              <a:t>part 2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15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6122D4-2401-1F7E-D16C-0618CD4F42BE}"/>
              </a:ext>
            </a:extLst>
          </p:cNvPr>
          <p:cNvSpPr txBox="1"/>
          <p:nvPr/>
        </p:nvSpPr>
        <p:spPr>
          <a:xfrm>
            <a:off x="159277" y="653020"/>
            <a:ext cx="2293296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he-IL"/>
            </a:defPPr>
            <a:lvl1pPr>
              <a:defRPr b="1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Grayscale Blocks: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8612E-5ABB-5A58-32A8-E1F413240688}"/>
              </a:ext>
            </a:extLst>
          </p:cNvPr>
          <p:cNvSpPr txBox="1"/>
          <p:nvPr/>
        </p:nvSpPr>
        <p:spPr>
          <a:xfrm>
            <a:off x="762392" y="1275590"/>
            <a:ext cx="6094378" cy="36933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Four black rectangles are added at the corners of the image.</a:t>
            </a:r>
            <a:endParaRPr lang="he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7A770-8FC9-1E78-7D7C-130E9D6C4EDD}"/>
              </a:ext>
            </a:extLst>
          </p:cNvPr>
          <p:cNvSpPr txBox="1"/>
          <p:nvPr/>
        </p:nvSpPr>
        <p:spPr>
          <a:xfrm>
            <a:off x="762392" y="1936804"/>
            <a:ext cx="6094378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Four white inner squares are added near the corners.</a:t>
            </a:r>
            <a:endParaRPr lang="he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5BE1A9-9F39-1315-EDA4-A58145E9FEE2}"/>
              </a:ext>
            </a:extLst>
          </p:cNvPr>
          <p:cNvSpPr txBox="1"/>
          <p:nvPr/>
        </p:nvSpPr>
        <p:spPr>
          <a:xfrm>
            <a:off x="762392" y="2533434"/>
            <a:ext cx="828553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16 gray rectangles are added at the edges of the image, with varying gray levels.</a:t>
            </a:r>
            <a:endParaRPr lang="he-IL" dirty="0"/>
          </a:p>
        </p:txBody>
      </p:sp>
      <p:pic>
        <p:nvPicPr>
          <p:cNvPr id="13" name="Graphic 12" descr="Badge 1 outline">
            <a:extLst>
              <a:ext uri="{FF2B5EF4-FFF2-40B4-BE49-F238E27FC236}">
                <a16:creationId xmlns:a16="http://schemas.microsoft.com/office/drawing/2014/main" id="{C386367D-841B-9A83-1ACC-ECD80B9FB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87" y="1174075"/>
            <a:ext cx="596630" cy="596630"/>
          </a:xfrm>
          <a:prstGeom prst="rect">
            <a:avLst/>
          </a:prstGeom>
        </p:spPr>
      </p:pic>
      <p:pic>
        <p:nvPicPr>
          <p:cNvPr id="14" name="Graphic 13" descr="Badge outline">
            <a:extLst>
              <a:ext uri="{FF2B5EF4-FFF2-40B4-BE49-F238E27FC236}">
                <a16:creationId xmlns:a16="http://schemas.microsoft.com/office/drawing/2014/main" id="{E8799A98-5525-847E-D5EC-1BFFAE155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87" y="1823155"/>
            <a:ext cx="596630" cy="596630"/>
          </a:xfrm>
          <a:prstGeom prst="rect">
            <a:avLst/>
          </a:prstGeom>
        </p:spPr>
      </p:pic>
      <p:pic>
        <p:nvPicPr>
          <p:cNvPr id="15" name="Graphic 14" descr="Badge 3 outline">
            <a:extLst>
              <a:ext uri="{FF2B5EF4-FFF2-40B4-BE49-F238E27FC236}">
                <a16:creationId xmlns:a16="http://schemas.microsoft.com/office/drawing/2014/main" id="{B5210442-1199-C3D8-ABFD-02005C8376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87" y="2419785"/>
            <a:ext cx="596630" cy="596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9CB0C-C7A4-D49A-D283-8AFB00F20436}"/>
              </a:ext>
            </a:extLst>
          </p:cNvPr>
          <p:cNvSpPr txBox="1">
            <a:spLocks/>
          </p:cNvSpPr>
          <p:nvPr/>
        </p:nvSpPr>
        <p:spPr>
          <a:xfrm>
            <a:off x="2468945" y="-108440"/>
            <a:ext cx="7254109" cy="61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u="sng" dirty="0">
                <a:solidFill>
                  <a:srgbClr val="0070C0"/>
                </a:solidFill>
              </a:rPr>
              <a:t>13.3 Code of the function “CreateTVtestImage” – </a:t>
            </a:r>
            <a:r>
              <a:rPr lang="en-US" sz="2400" b="1" u="sng" dirty="0">
                <a:solidFill>
                  <a:srgbClr val="FF0000"/>
                </a:solidFill>
              </a:rPr>
              <a:t>part 3</a:t>
            </a:r>
            <a:endParaRPr lang="he-IL" sz="2400" b="1" u="sng" dirty="0">
              <a:solidFill>
                <a:srgbClr val="FF0000"/>
              </a:solidFill>
            </a:endParaRPr>
          </a:p>
        </p:txBody>
      </p:sp>
      <p:pic>
        <p:nvPicPr>
          <p:cNvPr id="3" name="Picture 2" descr="A black and white circular pattern&#10;&#10;Description automatically generated">
            <a:extLst>
              <a:ext uri="{FF2B5EF4-FFF2-40B4-BE49-F238E27FC236}">
                <a16:creationId xmlns:a16="http://schemas.microsoft.com/office/drawing/2014/main" id="{24C9B835-5307-4E75-C870-43F90441FB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82" y="3176780"/>
            <a:ext cx="4927465" cy="36955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436713-559F-940B-E631-0E043114FBEE}"/>
              </a:ext>
            </a:extLst>
          </p:cNvPr>
          <p:cNvSpPr/>
          <p:nvPr/>
        </p:nvSpPr>
        <p:spPr>
          <a:xfrm>
            <a:off x="3107581" y="3176780"/>
            <a:ext cx="504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1ABE53-7E90-E115-0B69-3F7866D47705}"/>
              </a:ext>
            </a:extLst>
          </p:cNvPr>
          <p:cNvSpPr/>
          <p:nvPr/>
        </p:nvSpPr>
        <p:spPr>
          <a:xfrm>
            <a:off x="7531047" y="3176780"/>
            <a:ext cx="504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82CE61-B86A-E4F8-D37F-4B59B169DE0F}"/>
              </a:ext>
            </a:extLst>
          </p:cNvPr>
          <p:cNvSpPr/>
          <p:nvPr/>
        </p:nvSpPr>
        <p:spPr>
          <a:xfrm>
            <a:off x="7531047" y="6332379"/>
            <a:ext cx="504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E96498-1303-D6A0-7590-BAEDD359F6C2}"/>
              </a:ext>
            </a:extLst>
          </p:cNvPr>
          <p:cNvSpPr/>
          <p:nvPr/>
        </p:nvSpPr>
        <p:spPr>
          <a:xfrm>
            <a:off x="3107581" y="6332379"/>
            <a:ext cx="504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E0AB4D-88E1-D906-13ED-83A6A1E3BE19}"/>
              </a:ext>
            </a:extLst>
          </p:cNvPr>
          <p:cNvSpPr/>
          <p:nvPr/>
        </p:nvSpPr>
        <p:spPr>
          <a:xfrm>
            <a:off x="3287949" y="3342772"/>
            <a:ext cx="144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48830A-DBD4-E06A-3785-122652BB6A09}"/>
              </a:ext>
            </a:extLst>
          </p:cNvPr>
          <p:cNvSpPr/>
          <p:nvPr/>
        </p:nvSpPr>
        <p:spPr>
          <a:xfrm>
            <a:off x="7711047" y="3342772"/>
            <a:ext cx="129447" cy="17622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19768-7001-58D3-D837-FEF562454B09}"/>
              </a:ext>
            </a:extLst>
          </p:cNvPr>
          <p:cNvSpPr/>
          <p:nvPr/>
        </p:nvSpPr>
        <p:spPr>
          <a:xfrm>
            <a:off x="7710790" y="6520474"/>
            <a:ext cx="144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28C514-4F06-C18B-F262-7F28D49D503F}"/>
              </a:ext>
            </a:extLst>
          </p:cNvPr>
          <p:cNvSpPr/>
          <p:nvPr/>
        </p:nvSpPr>
        <p:spPr>
          <a:xfrm>
            <a:off x="3295392" y="6516409"/>
            <a:ext cx="144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CB3C733-7DBD-93BE-D66C-87821F6FECA8}"/>
              </a:ext>
            </a:extLst>
          </p:cNvPr>
          <p:cNvSpPr/>
          <p:nvPr/>
        </p:nvSpPr>
        <p:spPr>
          <a:xfrm>
            <a:off x="3107581" y="5587257"/>
            <a:ext cx="396000" cy="39525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DD4D6C-330E-7A48-5063-A5A00F3F12E1}"/>
              </a:ext>
            </a:extLst>
          </p:cNvPr>
          <p:cNvSpPr/>
          <p:nvPr/>
        </p:nvSpPr>
        <p:spPr>
          <a:xfrm>
            <a:off x="3089949" y="4086107"/>
            <a:ext cx="396000" cy="36933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72C334-8B4F-04DE-BA43-AEB31D7525F8}"/>
              </a:ext>
            </a:extLst>
          </p:cNvPr>
          <p:cNvSpPr/>
          <p:nvPr/>
        </p:nvSpPr>
        <p:spPr>
          <a:xfrm>
            <a:off x="7656790" y="4048990"/>
            <a:ext cx="396000" cy="39525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D228445-F694-E156-FF6F-DF050EAF6FE1}"/>
              </a:ext>
            </a:extLst>
          </p:cNvPr>
          <p:cNvSpPr/>
          <p:nvPr/>
        </p:nvSpPr>
        <p:spPr>
          <a:xfrm>
            <a:off x="7639047" y="5587256"/>
            <a:ext cx="396000" cy="39525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D146D2-2989-E466-D512-5C51BC9B7670}"/>
              </a:ext>
            </a:extLst>
          </p:cNvPr>
          <p:cNvSpPr/>
          <p:nvPr/>
        </p:nvSpPr>
        <p:spPr>
          <a:xfrm>
            <a:off x="7637132" y="3716780"/>
            <a:ext cx="396000" cy="3554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411D37-8E82-F874-304D-8239EC16F8D3}"/>
              </a:ext>
            </a:extLst>
          </p:cNvPr>
          <p:cNvSpPr/>
          <p:nvPr/>
        </p:nvSpPr>
        <p:spPr>
          <a:xfrm>
            <a:off x="7647919" y="5976934"/>
            <a:ext cx="396000" cy="35544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E36BCE9-7A98-5FA8-957F-48D8B2FF8D13}"/>
              </a:ext>
            </a:extLst>
          </p:cNvPr>
          <p:cNvSpPr/>
          <p:nvPr/>
        </p:nvSpPr>
        <p:spPr>
          <a:xfrm>
            <a:off x="7116790" y="6473602"/>
            <a:ext cx="396000" cy="39525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5F3EE6-0050-10B0-8D67-78787144E00D}"/>
              </a:ext>
            </a:extLst>
          </p:cNvPr>
          <p:cNvSpPr/>
          <p:nvPr/>
        </p:nvSpPr>
        <p:spPr>
          <a:xfrm>
            <a:off x="3989556" y="3176780"/>
            <a:ext cx="396000" cy="39525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57B866-1D01-2DAE-9D36-E02C95F3A878}"/>
              </a:ext>
            </a:extLst>
          </p:cNvPr>
          <p:cNvSpPr/>
          <p:nvPr/>
        </p:nvSpPr>
        <p:spPr>
          <a:xfrm>
            <a:off x="3611581" y="3194070"/>
            <a:ext cx="396000" cy="39525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F4E6C2-EB4C-E5CB-E147-51939BC79A35}"/>
              </a:ext>
            </a:extLst>
          </p:cNvPr>
          <p:cNvSpPr/>
          <p:nvPr/>
        </p:nvSpPr>
        <p:spPr>
          <a:xfrm>
            <a:off x="3103382" y="5976935"/>
            <a:ext cx="396000" cy="34898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630843-E87C-5558-3192-A41E1F27747E}"/>
              </a:ext>
            </a:extLst>
          </p:cNvPr>
          <p:cNvSpPr/>
          <p:nvPr/>
        </p:nvSpPr>
        <p:spPr>
          <a:xfrm>
            <a:off x="3611581" y="6462747"/>
            <a:ext cx="396000" cy="39525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0F6F89-70F0-B8C9-7BF7-621DA7F7BD30}"/>
              </a:ext>
            </a:extLst>
          </p:cNvPr>
          <p:cNvSpPr/>
          <p:nvPr/>
        </p:nvSpPr>
        <p:spPr>
          <a:xfrm>
            <a:off x="4025214" y="6462746"/>
            <a:ext cx="396000" cy="39525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C79516-9BD1-9445-1A97-E0B4EF530C9D}"/>
              </a:ext>
            </a:extLst>
          </p:cNvPr>
          <p:cNvSpPr/>
          <p:nvPr/>
        </p:nvSpPr>
        <p:spPr>
          <a:xfrm>
            <a:off x="7132947" y="3200723"/>
            <a:ext cx="396000" cy="39525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A8DF12-D5CF-DFC9-30A3-01E2FAF24CCA}"/>
              </a:ext>
            </a:extLst>
          </p:cNvPr>
          <p:cNvSpPr/>
          <p:nvPr/>
        </p:nvSpPr>
        <p:spPr>
          <a:xfrm>
            <a:off x="3097392" y="3725885"/>
            <a:ext cx="396000" cy="39525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C6776-BEFD-1DD3-C3D6-450E150A5242}"/>
              </a:ext>
            </a:extLst>
          </p:cNvPr>
          <p:cNvSpPr/>
          <p:nvPr/>
        </p:nvSpPr>
        <p:spPr>
          <a:xfrm>
            <a:off x="10367461" y="1202390"/>
            <a:ext cx="504000" cy="540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9BB60B-A342-3E2F-C2CD-EE66A440A701}"/>
              </a:ext>
            </a:extLst>
          </p:cNvPr>
          <p:cNvSpPr/>
          <p:nvPr/>
        </p:nvSpPr>
        <p:spPr>
          <a:xfrm>
            <a:off x="7205942" y="1322393"/>
            <a:ext cx="828563" cy="2757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DAEFA613-B802-5104-4BAE-FC855F2C1D81}"/>
              </a:ext>
            </a:extLst>
          </p:cNvPr>
          <p:cNvSpPr/>
          <p:nvPr/>
        </p:nvSpPr>
        <p:spPr>
          <a:xfrm>
            <a:off x="7019414" y="1987797"/>
            <a:ext cx="828563" cy="2757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0EE993-EC9F-5369-00B4-C7E09E7B94C8}"/>
              </a:ext>
            </a:extLst>
          </p:cNvPr>
          <p:cNvSpPr/>
          <p:nvPr/>
        </p:nvSpPr>
        <p:spPr>
          <a:xfrm>
            <a:off x="10031975" y="2056418"/>
            <a:ext cx="144000" cy="1800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B3B05C-968C-8A5C-AC1F-44C5BBC4A40C}"/>
              </a:ext>
            </a:extLst>
          </p:cNvPr>
          <p:cNvSpPr/>
          <p:nvPr/>
        </p:nvSpPr>
        <p:spPr>
          <a:xfrm>
            <a:off x="11796000" y="2588721"/>
            <a:ext cx="396000" cy="39525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367115A-1E1C-6206-D409-F00E37EF6B1B}"/>
              </a:ext>
            </a:extLst>
          </p:cNvPr>
          <p:cNvSpPr/>
          <p:nvPr/>
        </p:nvSpPr>
        <p:spPr>
          <a:xfrm>
            <a:off x="9104405" y="2627040"/>
            <a:ext cx="618649" cy="2320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F434F94-0372-F40D-6511-3FD57843AD11}"/>
              </a:ext>
            </a:extLst>
          </p:cNvPr>
          <p:cNvSpPr/>
          <p:nvPr/>
        </p:nvSpPr>
        <p:spPr>
          <a:xfrm>
            <a:off x="8187857" y="1275590"/>
            <a:ext cx="2141470" cy="43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Will be marked as: 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2B28A93-7776-714F-0044-7A82F5B9E39D}"/>
              </a:ext>
            </a:extLst>
          </p:cNvPr>
          <p:cNvSpPr/>
          <p:nvPr/>
        </p:nvSpPr>
        <p:spPr>
          <a:xfrm>
            <a:off x="7847977" y="1929460"/>
            <a:ext cx="2141470" cy="43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Will be marked as: </a:t>
            </a:r>
            <a:endParaRPr lang="he-IL" b="1" dirty="0">
              <a:solidFill>
                <a:srgbClr val="0070C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AFDF594-4021-C441-3B58-62F41A8E01D2}"/>
              </a:ext>
            </a:extLst>
          </p:cNvPr>
          <p:cNvSpPr/>
          <p:nvPr/>
        </p:nvSpPr>
        <p:spPr>
          <a:xfrm>
            <a:off x="9689090" y="2533434"/>
            <a:ext cx="2141470" cy="433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Will be marked as: </a:t>
            </a:r>
            <a:endParaRPr lang="he-IL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56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2C7A7A-36C7-AEFA-3921-AC4976CCB361}"/>
              </a:ext>
            </a:extLst>
          </p:cNvPr>
          <p:cNvSpPr txBox="1"/>
          <p:nvPr/>
        </p:nvSpPr>
        <p:spPr>
          <a:xfrm>
            <a:off x="3929976" y="369332"/>
            <a:ext cx="4219374" cy="92333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Start CreateTVtestImage Function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Entry point of the function that generates a test image for TV display.</a:t>
            </a:r>
            <a:endParaRPr lang="he-IL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6D125-192A-06DB-E877-E559B577C099}"/>
              </a:ext>
            </a:extLst>
          </p:cNvPr>
          <p:cNvSpPr txBox="1"/>
          <p:nvPr/>
        </p:nvSpPr>
        <p:spPr>
          <a:xfrm>
            <a:off x="4955840" y="0"/>
            <a:ext cx="2371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1579B"/>
                </a:solidFill>
                <a:effectLst/>
                <a:highlight>
                  <a:srgbClr val="FFFFFF"/>
                </a:highlight>
                <a:latin typeface="trebuchet ms" panose="020B0603020202020204" pitchFamily="34" charset="0"/>
              </a:rPr>
              <a:t>CreateTVtestImage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00950B-FD6C-1EF0-FB19-35DBFD0B398E}"/>
              </a:ext>
            </a:extLst>
          </p:cNvPr>
          <p:cNvSpPr txBox="1"/>
          <p:nvPr/>
        </p:nvSpPr>
        <p:spPr>
          <a:xfrm>
            <a:off x="4071027" y="1816253"/>
            <a:ext cx="3937271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/>
              <a:t>InitializeImage img</a:t>
            </a:r>
          </a:p>
          <a:p>
            <a:pPr algn="ctr"/>
            <a:r>
              <a:rPr lang="en-US" dirty="0"/>
              <a:t>Initialize the input image array to a gray background with a value of 128.</a:t>
            </a:r>
            <a:endParaRPr lang="he-I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5E18E8-F283-8752-809B-C80441FAF334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6039663" y="1292662"/>
            <a:ext cx="0" cy="5458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165272-23FA-2364-9322-FEA58FF785E4}"/>
              </a:ext>
            </a:extLst>
          </p:cNvPr>
          <p:cNvSpPr txBox="1"/>
          <p:nvPr/>
        </p:nvSpPr>
        <p:spPr>
          <a:xfrm>
            <a:off x="97278" y="3372226"/>
            <a:ext cx="4803032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Determine the center coordinates of the image</a:t>
            </a:r>
          </a:p>
          <a:p>
            <a:r>
              <a:rPr lang="en-US" dirty="0"/>
              <a:t>centerX = NUMBER_OF_COLUMNS / 2</a:t>
            </a:r>
          </a:p>
          <a:p>
            <a:r>
              <a:rPr lang="en-US" dirty="0"/>
              <a:t>centerY = NUMBER_OF_ROWS / 2</a:t>
            </a:r>
            <a:endParaRPr lang="he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875BFD-B169-2415-4498-942B417CF387}"/>
              </a:ext>
            </a:extLst>
          </p:cNvPr>
          <p:cNvSpPr txBox="1"/>
          <p:nvPr/>
        </p:nvSpPr>
        <p:spPr>
          <a:xfrm>
            <a:off x="5401692" y="3529553"/>
            <a:ext cx="6524826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Determine the radius of the circular pattern</a:t>
            </a:r>
          </a:p>
          <a:p>
            <a:r>
              <a:rPr lang="en-US" dirty="0"/>
              <a:t>radius = min (NUMBER_OF_COLUMNS, NUMBER_OF_ROWS )/ 2</a:t>
            </a:r>
            <a:endParaRPr lang="he-I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488DC7-E458-BCA0-0755-B2933C0D8C4D}"/>
              </a:ext>
            </a:extLst>
          </p:cNvPr>
          <p:cNvSpPr txBox="1"/>
          <p:nvPr/>
        </p:nvSpPr>
        <p:spPr>
          <a:xfrm>
            <a:off x="276433" y="4759094"/>
            <a:ext cx="6350132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Draw the circular pattern with a Gaussian distribution</a:t>
            </a:r>
          </a:p>
          <a:p>
            <a:r>
              <a:rPr lang="en-US" dirty="0"/>
              <a:t>- Iterate through angles from 0 to 360 degrees</a:t>
            </a:r>
          </a:p>
          <a:p>
            <a:r>
              <a:rPr lang="en-US" dirty="0"/>
              <a:t>- Calculate the sine value for a smooth transition</a:t>
            </a:r>
          </a:p>
          <a:p>
            <a:r>
              <a:rPr lang="en-US" dirty="0"/>
              <a:t>- Scale the sine value to the range &lt;0, 255&gt; to get the color</a:t>
            </a:r>
          </a:p>
          <a:p>
            <a:r>
              <a:rPr lang="en-US" dirty="0"/>
              <a:t>- Draw pixels along the circular path using the calculated color</a:t>
            </a:r>
            <a:endParaRPr lang="he-I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B54FB1-A527-817E-7475-95B69A183C9A}"/>
              </a:ext>
            </a:extLst>
          </p:cNvPr>
          <p:cNvSpPr txBox="1"/>
          <p:nvPr/>
        </p:nvSpPr>
        <p:spPr>
          <a:xfrm>
            <a:off x="7326957" y="4846287"/>
            <a:ext cx="4475936" cy="120032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Draw radial lines within the circular pattern</a:t>
            </a:r>
          </a:p>
          <a:p>
            <a:r>
              <a:rPr lang="en-US" dirty="0"/>
              <a:t>- Iterate through a smaller radius / 8</a:t>
            </a:r>
          </a:p>
          <a:p>
            <a:r>
              <a:rPr lang="en-US" dirty="0"/>
              <a:t>- Draw alternating black and white lines based on the angle</a:t>
            </a:r>
            <a:endParaRPr lang="he-IL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21E88A-3E61-7561-7248-BA2669C399A3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4900310" y="3833891"/>
            <a:ext cx="501382" cy="188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0BD297-D7E3-E5EE-4948-900F7085E0C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6626565" y="5435691"/>
            <a:ext cx="700392" cy="107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D829066-7321-28B5-6125-F74AA354E2C6}"/>
              </a:ext>
            </a:extLst>
          </p:cNvPr>
          <p:cNvCxnSpPr>
            <a:cxnSpLocks/>
          </p:cNvCxnSpPr>
          <p:nvPr/>
        </p:nvCxnSpPr>
        <p:spPr>
          <a:xfrm>
            <a:off x="2498794" y="4271546"/>
            <a:ext cx="0" cy="57474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E602D22-6B2D-FD22-47CF-39BA7294F5E2}"/>
              </a:ext>
            </a:extLst>
          </p:cNvPr>
          <p:cNvSpPr/>
          <p:nvPr/>
        </p:nvSpPr>
        <p:spPr>
          <a:xfrm>
            <a:off x="0" y="3228864"/>
            <a:ext cx="12079324" cy="3180945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D09BAE-7904-D316-0A53-16DC5C9E4D3E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6039662" y="2739583"/>
            <a:ext cx="1" cy="4892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42AA641-89CA-87A3-E645-5C98AC431872}"/>
              </a:ext>
            </a:extLst>
          </p:cNvPr>
          <p:cNvCxnSpPr>
            <a:cxnSpLocks/>
          </p:cNvCxnSpPr>
          <p:nvPr/>
        </p:nvCxnSpPr>
        <p:spPr>
          <a:xfrm>
            <a:off x="6096000" y="6409809"/>
            <a:ext cx="0" cy="4581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16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F94B7A-6DAF-D1C2-35AC-083685120DEA}"/>
              </a:ext>
            </a:extLst>
          </p:cNvPr>
          <p:cNvSpPr txBox="1"/>
          <p:nvPr/>
        </p:nvSpPr>
        <p:spPr>
          <a:xfrm>
            <a:off x="214009" y="1260127"/>
            <a:ext cx="4957053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Determine the coordinates of the corner blocks</a:t>
            </a:r>
          </a:p>
          <a:p>
            <a:r>
              <a:rPr lang="en-US" dirty="0"/>
              <a:t>- 4 black corner blocks with a size of 100 pixels</a:t>
            </a:r>
            <a:endParaRPr lang="he-I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08D2BC-2AF9-59DC-6ABE-B73FD17AF79C}"/>
              </a:ext>
            </a:extLst>
          </p:cNvPr>
          <p:cNvSpPr txBox="1"/>
          <p:nvPr/>
        </p:nvSpPr>
        <p:spPr>
          <a:xfrm>
            <a:off x="6659393" y="1260128"/>
            <a:ext cx="3614633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Add the black corner blocks to the image using AddGrayRectangle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F96B78-2FA5-E90B-FF7F-157215F0901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171062" y="1583293"/>
            <a:ext cx="1488331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280290D-B5B1-50F4-137F-BBDF2D7AC3C2}"/>
              </a:ext>
            </a:extLst>
          </p:cNvPr>
          <p:cNvSpPr txBox="1"/>
          <p:nvPr/>
        </p:nvSpPr>
        <p:spPr>
          <a:xfrm>
            <a:off x="6096000" y="2651821"/>
            <a:ext cx="5713379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Determine the coordinates of the white inner blocks</a:t>
            </a:r>
          </a:p>
          <a:p>
            <a:r>
              <a:rPr lang="en-US" dirty="0"/>
              <a:t>4 white inner blocks with a size of 25 pixels blockSize / 4</a:t>
            </a:r>
            <a:endParaRPr lang="he-IL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22A82F-C655-F8B7-5495-FC4523BCD729}"/>
              </a:ext>
            </a:extLst>
          </p:cNvPr>
          <p:cNvCxnSpPr>
            <a:cxnSpLocks/>
          </p:cNvCxnSpPr>
          <p:nvPr/>
        </p:nvCxnSpPr>
        <p:spPr>
          <a:xfrm>
            <a:off x="8474817" y="1906459"/>
            <a:ext cx="0" cy="74536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9497D4-AABE-70ED-FE1B-5E1A76BAEB01}"/>
              </a:ext>
            </a:extLst>
          </p:cNvPr>
          <p:cNvSpPr txBox="1"/>
          <p:nvPr/>
        </p:nvSpPr>
        <p:spPr>
          <a:xfrm>
            <a:off x="696340" y="2672234"/>
            <a:ext cx="3500123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Add the white inner blocks to the image using AddGrayRectangle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115841-291F-EF1B-01F7-785903AE376E}"/>
              </a:ext>
            </a:extLst>
          </p:cNvPr>
          <p:cNvCxnSpPr>
            <a:cxnSpLocks/>
          </p:cNvCxnSpPr>
          <p:nvPr/>
        </p:nvCxnSpPr>
        <p:spPr>
          <a:xfrm flipH="1">
            <a:off x="4152301" y="2995399"/>
            <a:ext cx="194369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7EBB4B1-AE96-0224-0BD5-628A73039D93}"/>
              </a:ext>
            </a:extLst>
          </p:cNvPr>
          <p:cNvSpPr txBox="1"/>
          <p:nvPr/>
        </p:nvSpPr>
        <p:spPr>
          <a:xfrm>
            <a:off x="696340" y="4051965"/>
            <a:ext cx="4649813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Determine the coordinates of the edge blocks</a:t>
            </a:r>
          </a:p>
          <a:p>
            <a:r>
              <a:rPr lang="en-US" dirty="0"/>
              <a:t>- 16 edge blocks with varying gray levels</a:t>
            </a:r>
            <a:endParaRPr lang="he-IL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E44BC5-780E-4E6A-510F-797A79B40B0E}"/>
              </a:ext>
            </a:extLst>
          </p:cNvPr>
          <p:cNvCxnSpPr>
            <a:cxnSpLocks/>
          </p:cNvCxnSpPr>
          <p:nvPr/>
        </p:nvCxnSpPr>
        <p:spPr>
          <a:xfrm>
            <a:off x="2279411" y="3318565"/>
            <a:ext cx="0" cy="74536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E6F863E-7F1B-FC46-7493-F05D2633E30E}"/>
              </a:ext>
            </a:extLst>
          </p:cNvPr>
          <p:cNvSpPr/>
          <p:nvPr/>
        </p:nvSpPr>
        <p:spPr>
          <a:xfrm>
            <a:off x="97276" y="1061348"/>
            <a:ext cx="11880715" cy="3812209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1B17B-6972-CDD0-80FB-C2D8A3E86F6D}"/>
              </a:ext>
            </a:extLst>
          </p:cNvPr>
          <p:cNvSpPr txBox="1"/>
          <p:nvPr/>
        </p:nvSpPr>
        <p:spPr>
          <a:xfrm>
            <a:off x="4196463" y="5809313"/>
            <a:ext cx="3664896" cy="92333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End CreateTVtestImage Function</a:t>
            </a:r>
          </a:p>
          <a:p>
            <a:r>
              <a:rPr lang="en-US" dirty="0"/>
              <a:t>The function has completed the generation of the test image.</a:t>
            </a:r>
            <a:endParaRPr lang="he-IL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B9ED0E-B5BB-3397-61B0-44B3BD39161C}"/>
              </a:ext>
            </a:extLst>
          </p:cNvPr>
          <p:cNvCxnSpPr>
            <a:cxnSpLocks/>
          </p:cNvCxnSpPr>
          <p:nvPr/>
        </p:nvCxnSpPr>
        <p:spPr>
          <a:xfrm>
            <a:off x="5915227" y="4873557"/>
            <a:ext cx="0" cy="93575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A58236-4AD7-64D5-A1FA-279C66CFC14A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98249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62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1009</Words>
  <Application>Microsoft Office PowerPoint</Application>
  <PresentationFormat>Widescreen</PresentationFormat>
  <Paragraphs>116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trebuchet ms</vt:lpstr>
      <vt:lpstr>Office Theme</vt:lpstr>
      <vt:lpstr>Course: Image Processing 31651 Assignment #13 Synthetic Image Creation (Part 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omri pony</dc:creator>
  <cp:lastModifiedBy>omri pony</cp:lastModifiedBy>
  <cp:revision>8</cp:revision>
  <dcterms:created xsi:type="dcterms:W3CDTF">2024-07-14T13:22:11Z</dcterms:created>
  <dcterms:modified xsi:type="dcterms:W3CDTF">2024-07-18T16:10:11Z</dcterms:modified>
</cp:coreProperties>
</file>